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7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08" autoAdjust="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E31EF16A-6052-4458-8A6D-699C042C7253}" type="datetimeFigureOut">
              <a:rPr lang="en-US" smtClean="0"/>
              <a:pPr/>
              <a:t>07/04/2025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65B6322-06E5-4503-8C6F-AD6C6E3A62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2B2D39C7-2977-4C91-B0F6-DFF7C7A94917}" type="datetimeFigureOut">
              <a:rPr lang="en-US" smtClean="0"/>
              <a:pPr/>
              <a:t>07/04/2025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0ECB10E-BA55-46B3-AC35-D934E7069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7300" y="720725"/>
            <a:ext cx="48006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ECB10E-BA55-46B3-AC35-D934E706905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7300" y="720725"/>
            <a:ext cx="48006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ECB10E-BA55-46B3-AC35-D934E706905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8724-31F8-449A-8F64-D10D796FEB4B}" type="datetimeFigureOut">
              <a:rPr lang="en-US" smtClean="0"/>
              <a:pPr/>
              <a:t>07/04/2025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A37F-48F0-4E21-949C-6C7B464D28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8724-31F8-449A-8F64-D10D796FEB4B}" type="datetimeFigureOut">
              <a:rPr lang="en-US" smtClean="0"/>
              <a:pPr/>
              <a:t>07/04/2025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A37F-48F0-4E21-949C-6C7B464D28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8724-31F8-449A-8F64-D10D796FEB4B}" type="datetimeFigureOut">
              <a:rPr lang="en-US" smtClean="0"/>
              <a:pPr/>
              <a:t>07/04/2025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A37F-48F0-4E21-949C-6C7B464D28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8724-31F8-449A-8F64-D10D796FEB4B}" type="datetimeFigureOut">
              <a:rPr lang="en-US" smtClean="0"/>
              <a:pPr/>
              <a:t>07/04/2025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A37F-48F0-4E21-949C-6C7B464D28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8724-31F8-449A-8F64-D10D796FEB4B}" type="datetimeFigureOut">
              <a:rPr lang="en-US" smtClean="0"/>
              <a:pPr/>
              <a:t>07/04/2025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A37F-48F0-4E21-949C-6C7B464D28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8724-31F8-449A-8F64-D10D796FEB4B}" type="datetimeFigureOut">
              <a:rPr lang="en-US" smtClean="0"/>
              <a:pPr/>
              <a:t>07/04/2025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A37F-48F0-4E21-949C-6C7B464D28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8724-31F8-449A-8F64-D10D796FEB4B}" type="datetimeFigureOut">
              <a:rPr lang="en-US" smtClean="0"/>
              <a:pPr/>
              <a:t>07/04/2025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A37F-48F0-4E21-949C-6C7B464D28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8724-31F8-449A-8F64-D10D796FEB4B}" type="datetimeFigureOut">
              <a:rPr lang="en-US" smtClean="0"/>
              <a:pPr/>
              <a:t>07/04/2025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A37F-48F0-4E21-949C-6C7B464D28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8724-31F8-449A-8F64-D10D796FEB4B}" type="datetimeFigureOut">
              <a:rPr lang="en-US" smtClean="0"/>
              <a:pPr/>
              <a:t>07/04/2025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A37F-48F0-4E21-949C-6C7B464D28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8724-31F8-449A-8F64-D10D796FEB4B}" type="datetimeFigureOut">
              <a:rPr lang="en-US" smtClean="0"/>
              <a:pPr/>
              <a:t>07/04/2025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A37F-48F0-4E21-949C-6C7B464D28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8724-31F8-449A-8F64-D10D796FEB4B}" type="datetimeFigureOut">
              <a:rPr lang="en-US" smtClean="0"/>
              <a:pPr/>
              <a:t>07/04/2025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A37F-48F0-4E21-949C-6C7B464D28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A8724-31F8-449A-8F64-D10D796FEB4B}" type="datetimeFigureOut">
              <a:rPr lang="en-US" smtClean="0"/>
              <a:pPr/>
              <a:t>07/04/2025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AA37F-48F0-4E21-949C-6C7B464D28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THE BOHEMIAN LOUNGE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>
                <a:latin typeface="Algerian" pitchFamily="82" charset="0"/>
              </a:rPr>
              <a:t>DRINK MENU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FOOD MENU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0" y="1066800"/>
          <a:ext cx="3048000" cy="304800"/>
        </p:xfrm>
        <a:graphic>
          <a:graphicData uri="http://schemas.openxmlformats.org/drawingml/2006/table">
            <a:tbl>
              <a:tblPr/>
              <a:tblGrid>
                <a:gridCol w="3048000"/>
              </a:tblGrid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Agency FB"/>
                        </a:rPr>
                        <a:t>A CHOICE OF CHIPS OR RICE CAN BE PICKED FROM RICE SECTION OR CHIPS FORM THE  EXTRA OR SIDES FOR ADDITIONAL COST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" y="1600200"/>
          <a:ext cx="3657600" cy="1074420"/>
        </p:xfrm>
        <a:graphic>
          <a:graphicData uri="http://schemas.openxmlformats.org/drawingml/2006/table">
            <a:tbl>
              <a:tblPr/>
              <a:tblGrid>
                <a:gridCol w="3048000"/>
                <a:gridCol w="609600"/>
              </a:tblGrid>
              <a:tr h="25146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SWALLO</a:t>
                      </a:r>
                    </a:p>
                  </a:txBody>
                  <a:tcPr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US" sz="12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SEMO</a:t>
                      </a:r>
                    </a:p>
                  </a:txBody>
                  <a:tcPr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1,000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PANDO</a:t>
                      </a:r>
                    </a:p>
                  </a:txBody>
                  <a:tcPr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1,500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EBA</a:t>
                      </a:r>
                    </a:p>
                  </a:txBody>
                  <a:tcPr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1,000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WHEAT</a:t>
                      </a:r>
                    </a:p>
                  </a:txBody>
                  <a:tcPr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1,000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181600" y="1600200"/>
          <a:ext cx="3657600" cy="2308860"/>
        </p:xfrm>
        <a:graphic>
          <a:graphicData uri="http://schemas.openxmlformats.org/drawingml/2006/table">
            <a:tbl>
              <a:tblPr/>
              <a:tblGrid>
                <a:gridCol w="3048000"/>
                <a:gridCol w="609600"/>
              </a:tblGrid>
              <a:tr h="2514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EXTRA AND SIDES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Fried Plantain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Fried Yam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2,000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Boiled Yam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2,000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Irish Potatoe chips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1,500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Yam chips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1,500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Sweet potatoe chips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1,500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Susage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500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Ketchup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500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Boiled Plantain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1,500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Egg sauce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2,500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28600" y="2895600"/>
          <a:ext cx="3657600" cy="3291840"/>
        </p:xfrm>
        <a:graphic>
          <a:graphicData uri="http://schemas.openxmlformats.org/drawingml/2006/table">
            <a:tbl>
              <a:tblPr/>
              <a:tblGrid>
                <a:gridCol w="3048000"/>
                <a:gridCol w="609600"/>
              </a:tblGrid>
              <a:tr h="2514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MAIN DISH WITH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Algerian"/>
                        </a:rPr>
                        <a:t>Yampiccata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lgeri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4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askerville Old Face"/>
                        </a:rPr>
                        <a:t>,000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fried yam cotted in egg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Creamy irish mash potato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3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askerville Old Face"/>
                        </a:rPr>
                        <a:t>,000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(Irish Potato and cream)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Creamy sweet mash potato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(Sweet Potato and cream)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Yam potage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4,000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(Yam hide and dry fish on tomato pepper base)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Sweet Potatoe Potage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4,000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Plantain Potage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4,000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Mash potatoes and prawn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15,000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Potatoes. creams and prawn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Yam and egg sauce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4,000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yam, sausage, egg with tomatoes pepper base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Plantain and Egg Sauce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4,000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181600" y="4038600"/>
          <a:ext cx="3657600" cy="990601"/>
        </p:xfrm>
        <a:graphic>
          <a:graphicData uri="http://schemas.openxmlformats.org/drawingml/2006/table">
            <a:tbl>
              <a:tblPr/>
              <a:tblGrid>
                <a:gridCol w="3048000"/>
                <a:gridCol w="609600"/>
              </a:tblGrid>
              <a:tr h="2867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SHAWARMA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Beef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Algerian"/>
                        </a:rPr>
                        <a:t>Shawarma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lgeri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4,000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Chicken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Algerian"/>
                        </a:rPr>
                        <a:t>Shawarma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lgeri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4,000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Mixed Shawarma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5,000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181600" y="5181600"/>
          <a:ext cx="3657600" cy="1219200"/>
        </p:xfrm>
        <a:graphic>
          <a:graphicData uri="http://schemas.openxmlformats.org/drawingml/2006/table">
            <a:tbl>
              <a:tblPr/>
              <a:tblGrid>
                <a:gridCol w="3048000"/>
                <a:gridCol w="609600"/>
              </a:tblGrid>
              <a:tr h="29367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ON THE GRILL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38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Full smoked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Algerian"/>
                        </a:rPr>
                        <a:t>Chiken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lgeri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askerville Old Face"/>
                        </a:rPr>
                        <a:t>18,000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38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Half Grilled Chiken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10,000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38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Grilled Catfish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18,000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38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Grilled Crocker fish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15,000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FOOD MENU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0" y="1143000"/>
          <a:ext cx="3048000" cy="304800"/>
        </p:xfrm>
        <a:graphic>
          <a:graphicData uri="http://schemas.openxmlformats.org/drawingml/2006/table">
            <a:tbl>
              <a:tblPr/>
              <a:tblGrid>
                <a:gridCol w="3048000"/>
              </a:tblGrid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Agency FB"/>
                        </a:rPr>
                        <a:t>A CHOICE OF CHIPS OR RICE CAN BE PICKED FROM RICE SECTION OR CHIPS FORM THE  EXTRA OR SIDES FOR ADDITIONAL COST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1219200"/>
          <a:ext cx="3072000" cy="5181600"/>
        </p:xfrm>
        <a:graphic>
          <a:graphicData uri="http://schemas.openxmlformats.org/drawingml/2006/table">
            <a:tbl>
              <a:tblPr/>
              <a:tblGrid>
                <a:gridCol w="2560000"/>
                <a:gridCol w="512000"/>
              </a:tblGrid>
              <a:tr h="2692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PASTA </a:t>
                      </a:r>
                    </a:p>
                  </a:txBody>
                  <a:tcPr marL="6400" marR="6400" marT="64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6400" marR="6400" marT="64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Singapore Steak Noodles</a:t>
                      </a:r>
                    </a:p>
                  </a:txBody>
                  <a:tcPr marL="6400" marR="6400" marT="64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6,000</a:t>
                      </a:r>
                    </a:p>
                  </a:txBody>
                  <a:tcPr marL="6400" marR="6400" marT="64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16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Vermicelli, steak, veggies</a:t>
                      </a:r>
                    </a:p>
                  </a:txBody>
                  <a:tcPr marL="6400" marR="6400" marT="64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6400" marR="6400" marT="64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Singapore Chicken Noodles</a:t>
                      </a:r>
                    </a:p>
                  </a:txBody>
                  <a:tcPr marL="6400" marR="6400" marT="64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6,000</a:t>
                      </a:r>
                    </a:p>
                  </a:txBody>
                  <a:tcPr marL="6400" marR="6400" marT="64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16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Vermicelli, chic en, veggi</a:t>
                      </a:r>
                    </a:p>
                  </a:txBody>
                  <a:tcPr marL="6400" marR="6400" marT="64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6400" marR="6400" marT="64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Singapore Shrimp Noodles</a:t>
                      </a:r>
                    </a:p>
                  </a:txBody>
                  <a:tcPr marL="6400" marR="6400" marT="64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7,000</a:t>
                      </a:r>
                    </a:p>
                  </a:txBody>
                  <a:tcPr marL="6400" marR="6400" marT="64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16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Vermicelli, shrimp, veggies</a:t>
                      </a:r>
                    </a:p>
                  </a:txBody>
                  <a:tcPr marL="6400" marR="6400" marT="64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6400" marR="6400" marT="64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Seafood Pasta Red Sauce</a:t>
                      </a:r>
                    </a:p>
                  </a:txBody>
                  <a:tcPr marL="6400" marR="6400" marT="64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8,000</a:t>
                      </a:r>
                    </a:p>
                  </a:txBody>
                  <a:tcPr marL="6400" marR="6400" marT="64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Carrot, tomato sauce, green pepper, fresh pepper, shrimps fish, calamari and prawn</a:t>
                      </a:r>
                    </a:p>
                  </a:txBody>
                  <a:tcPr marL="6400" marR="6400" marT="64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6400" marR="6400" marT="64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Creamy Seafood Pasta</a:t>
                      </a:r>
                    </a:p>
                  </a:txBody>
                  <a:tcPr marL="6400" marR="6400" marT="64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12,000</a:t>
                      </a:r>
                    </a:p>
                  </a:txBody>
                  <a:tcPr marL="6400" marR="6400" marT="64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fresh pepper, shrimps, fish, calamari and prawn and cream</a:t>
                      </a:r>
                    </a:p>
                  </a:txBody>
                  <a:tcPr marL="6400" marR="6400" marT="64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6400" marR="6400" marT="64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Bolognese</a:t>
                      </a:r>
                    </a:p>
                  </a:txBody>
                  <a:tcPr marL="6400" marR="6400" marT="64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7,000</a:t>
                      </a:r>
                    </a:p>
                  </a:txBody>
                  <a:tcPr marL="6400" marR="6400" marT="64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Carrot, tomatoes sauc•, 1reen pepper, fresh, pepper, minced meat and mushroom</a:t>
                      </a:r>
                    </a:p>
                  </a:txBody>
                  <a:tcPr marL="6400" marR="6400" marT="64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6400" marR="6400" marT="64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Spagetti Meat ball</a:t>
                      </a:r>
                    </a:p>
                  </a:txBody>
                  <a:tcPr marL="6400" marR="6400" marT="64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7,000</a:t>
                      </a:r>
                    </a:p>
                  </a:txBody>
                  <a:tcPr marL="6400" marR="6400" marT="64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672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Carrot, tomato sauce, areen pepper, fresh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</a:b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pepper, and meatball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</a:br>
                      <a:endParaRPr lang="en-US" sz="8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6400" marR="6400" marT="64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6400" marR="6400" marT="64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Chicken Fettucine</a:t>
                      </a:r>
                    </a:p>
                  </a:txBody>
                  <a:tcPr marL="6400" marR="6400" marT="64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7,000</a:t>
                      </a:r>
                    </a:p>
                  </a:txBody>
                  <a:tcPr marL="6400" marR="6400" marT="64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16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Fenuclne, creamy and gtllled chicken</a:t>
                      </a:r>
                    </a:p>
                  </a:txBody>
                  <a:tcPr marL="6400" marR="6400" marT="64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6400" marR="6400" marT="64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Jellof Spagetti</a:t>
                      </a:r>
                    </a:p>
                  </a:txBody>
                  <a:tcPr marL="6400" marR="6400" marT="64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3,000</a:t>
                      </a:r>
                    </a:p>
                  </a:txBody>
                  <a:tcPr marL="6400" marR="6400" marT="64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Nigerian Noddle</a:t>
                      </a:r>
                    </a:p>
                  </a:txBody>
                  <a:tcPr marL="6400" marR="6400" marT="64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2,000</a:t>
                      </a:r>
                    </a:p>
                  </a:txBody>
                  <a:tcPr marL="6400" marR="6400" marT="64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16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Noodles, sausage, egg and veggies</a:t>
                      </a:r>
                    </a:p>
                  </a:txBody>
                  <a:tcPr marL="6400" marR="6400" marT="64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6400" marR="6400" marT="64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029200" y="1600200"/>
          <a:ext cx="3657600" cy="2286001"/>
        </p:xfrm>
        <a:graphic>
          <a:graphicData uri="http://schemas.openxmlformats.org/drawingml/2006/table">
            <a:tbl>
              <a:tblPr/>
              <a:tblGrid>
                <a:gridCol w="3048000"/>
                <a:gridCol w="609600"/>
              </a:tblGrid>
              <a:tr h="26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SOUP MENU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766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Chicken &amp; Sweet Corn Soup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6,000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766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Chicken Pepper Soup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6,000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766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Algerian"/>
                        </a:rPr>
                        <a:t>CatFish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 Pepper Soup portion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7,000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766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Croaker Fish Pepper Soup portion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7,000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766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Goat Meat Pepper Soup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7,000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766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Seafood Soup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7,000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76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Chicken Sauce Soup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7,000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236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Sweet and Sour Sauce soup with chicken or Steak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7,000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76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Chicken Cury Sauce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7,000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029200" y="4114800"/>
          <a:ext cx="3657600" cy="1623060"/>
        </p:xfrm>
        <a:graphic>
          <a:graphicData uri="http://schemas.openxmlformats.org/drawingml/2006/table">
            <a:tbl>
              <a:tblPr/>
              <a:tblGrid>
                <a:gridCol w="3048000"/>
                <a:gridCol w="609600"/>
              </a:tblGrid>
              <a:tr h="2514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BOHEMIAN SPECIAL COMBOS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The Bohemian Combo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20,000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(4 samosa, 4 sprang roll, 4 tawook, 4 ebab, wings and fries)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The Bohemain Jumbo Combo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30,000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6 samosa, 6 sprong roll, 8 tawoo, 8 beef ebab, 8 wings, fries, fish fingers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The Bohemian Shawarma Combo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6,000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Any soft drink, any Shawana sandwich and fries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105400" y="5867400"/>
          <a:ext cx="3657600" cy="662940"/>
        </p:xfrm>
        <a:graphic>
          <a:graphicData uri="http://schemas.openxmlformats.org/drawingml/2006/table">
            <a:tbl>
              <a:tblPr/>
              <a:tblGrid>
                <a:gridCol w="3048000"/>
                <a:gridCol w="609600"/>
              </a:tblGrid>
              <a:tr h="2514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SALAD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Algerian"/>
                        </a:rPr>
                        <a:t>Ceser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 Salad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Coleslaw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2,000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DRINK MENU</a:t>
            </a:r>
            <a:endParaRPr lang="en-US" dirty="0">
              <a:latin typeface="Algerian" pitchFamily="82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228600" y="838200"/>
          <a:ext cx="3429000" cy="5410202"/>
        </p:xfrm>
        <a:graphic>
          <a:graphicData uri="http://schemas.openxmlformats.org/drawingml/2006/table">
            <a:tbl>
              <a:tblPr/>
              <a:tblGrid>
                <a:gridCol w="2567262"/>
                <a:gridCol w="861738"/>
              </a:tblGrid>
              <a:tr h="28339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BEERS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latin typeface="Algerian"/>
                      </a:endParaRP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33 BEER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2,000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33 CAN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2,000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BUDWEISER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4,000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GUINNESS STOUT BIG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4,000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HEINEKEN BIG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3,000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ORIGIN BEER BIG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2,000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DESPERADOS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2,000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GOLDBERG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2,000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GOLDBERG BLACK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2,000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64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GUINESS CAN STOUT SMOOTH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2,000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GUINNESS MEDIUM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3,000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GUINNESS SMALL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2,500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GUINNESS SMOOTH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3,000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GULDER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2,000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HEINEIKEN BIG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3,000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HEINEIKEN MEDIUM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2,500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HEINEKEN CAN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2,000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LEGEND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3,000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LIFE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2,000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ORIJIN BEER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2,000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ORIJIN CAN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3,000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SMIRNOFF ICE BIG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4,000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TROPHY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2,000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TURBO KING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3,000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257800" y="1219200"/>
          <a:ext cx="3048000" cy="3276602"/>
        </p:xfrm>
        <a:graphic>
          <a:graphicData uri="http://schemas.openxmlformats.org/drawingml/2006/table">
            <a:tbl>
              <a:tblPr/>
              <a:tblGrid>
                <a:gridCol w="2239691"/>
                <a:gridCol w="808309"/>
              </a:tblGrid>
              <a:tr h="26698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JUICE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5ALIVE 78CL BERRY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4,000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5ALIVE 85CL ORANGE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4,000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40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5ALIVE PULPY ORANGE 30CL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2,000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APPLE JUICE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4,500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40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CHIVITA ACTIVE ORANGE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4,500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CHIVITA APPLE JUICE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4,500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CHIVITA ORANGE JUICE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4,500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CRANBERRY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10,000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40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HOLLANDIA YOGHURT PLAIN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4,000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40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HOLLANDIA YOGHURT STRAWBERRY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4,000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ORANGE PULPY BIG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PINEAPPLE JUICE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4,000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257800" y="4800600"/>
          <a:ext cx="3200400" cy="1295400"/>
        </p:xfrm>
        <a:graphic>
          <a:graphicData uri="http://schemas.openxmlformats.org/drawingml/2006/table">
            <a:tbl>
              <a:tblPr/>
              <a:tblGrid>
                <a:gridCol w="2570813"/>
                <a:gridCol w="629587"/>
              </a:tblGrid>
              <a:tr h="26764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BITTERS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693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JAGERMEISTER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40,000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693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JAGERMILTER 70CL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40,000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693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ORIJIN 20CL SMALL PLASTIC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693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ORIJIN BITTERS BOTTLE 750ML BIG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10,000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DRINK MENU</a:t>
            </a:r>
            <a:endParaRPr 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228600" y="1143000"/>
          <a:ext cx="2273300" cy="2895600"/>
        </p:xfrm>
        <a:graphic>
          <a:graphicData uri="http://schemas.openxmlformats.org/drawingml/2006/table">
            <a:tbl>
              <a:tblPr/>
              <a:tblGrid>
                <a:gridCol w="1663700"/>
                <a:gridCol w="609600"/>
              </a:tblGrid>
              <a:tr h="3837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VODKA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09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GREY GOOSE CITRUS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105,000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09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GREY GOOSE ORANGE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105,000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09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GREY GOOSE ORIGINAL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105,000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818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SMIRNOFF VODKA X1 CHOCOLATE305ML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7,500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818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SMIRNOFF X1 CHOCO 75 CL VODKA BIG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15,000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09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NEFT WHITE NIG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35,000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09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NEFT BLACK NIG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35,000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228600" y="4419600"/>
          <a:ext cx="1879600" cy="1676401"/>
        </p:xfrm>
        <a:graphic>
          <a:graphicData uri="http://schemas.openxmlformats.org/drawingml/2006/table">
            <a:tbl>
              <a:tblPr/>
              <a:tblGrid>
                <a:gridCol w="1270000"/>
                <a:gridCol w="609600"/>
              </a:tblGrid>
              <a:tr h="31793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SCOTCH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22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GLENFIDDICH 12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215,000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3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GLENFIDDICH 12 NIG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178,000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22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MACALLAN 12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315,000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22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SINGLETON 12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80,000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22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SINGLETON15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235,000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7" name="Content Placeholder 16"/>
          <p:cNvGraphicFramePr>
            <a:graphicFrameLocks noGrp="1"/>
          </p:cNvGraphicFramePr>
          <p:nvPr>
            <p:ph idx="1"/>
          </p:nvPr>
        </p:nvGraphicFramePr>
        <p:xfrm>
          <a:off x="3048000" y="1143000"/>
          <a:ext cx="2273300" cy="2438398"/>
        </p:xfrm>
        <a:graphic>
          <a:graphicData uri="http://schemas.openxmlformats.org/drawingml/2006/table">
            <a:tbl>
              <a:tblPr/>
              <a:tblGrid>
                <a:gridCol w="1663700"/>
                <a:gridCol w="609600"/>
              </a:tblGrid>
              <a:tr h="40033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TEQUILA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2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DON JULIO REPOSADO 1942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180,000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1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OLMECA WHITE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63,000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1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PATRON ANEJO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170,000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1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PATRON RESPOSADO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140,000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1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PATRON SILVER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120,000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1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SIERRA TEQUILA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45,000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3048000" y="3886200"/>
          <a:ext cx="2159000" cy="2240280"/>
        </p:xfrm>
        <a:graphic>
          <a:graphicData uri="http://schemas.openxmlformats.org/drawingml/2006/table">
            <a:tbl>
              <a:tblPr/>
              <a:tblGrid>
                <a:gridCol w="1549400"/>
                <a:gridCol w="609600"/>
              </a:tblGrid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CONGNAC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A DE FUSSIGNY CONGNAC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200,000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ABK6 VS COGNAC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135,000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DUSSE VSOP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230,000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HENNESSY VS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172,000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HENNESSY VS NIG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106,000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HENNESSY VSOP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270,000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HENNESSY XO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960,000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MARTELL BLUE SWIFT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230,000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MARTELL VS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135,000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5791200" y="1143000"/>
          <a:ext cx="3048000" cy="3726180"/>
        </p:xfrm>
        <a:graphic>
          <a:graphicData uri="http://schemas.openxmlformats.org/drawingml/2006/table">
            <a:tbl>
              <a:tblPr/>
              <a:tblGrid>
                <a:gridCol w="2438400"/>
                <a:gridCol w="609600"/>
              </a:tblGrid>
              <a:tr h="2514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Algerian"/>
                        </a:rPr>
                        <a:t>WhISKEY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Algeri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BEST MARULA CREAM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4,000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BEST MARULA CREAM 75CL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15,000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BAILEYS ORIGINAL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48,000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BEST WHISKY 75CL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10,000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BEST WHISKY SMALL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BLACK JAMESON NIG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90,000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BLACK LABEL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149,000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GENTLEMAN JACK DANIELS NIIG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84,000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JACK DANIELS BLACK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95,000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JACK WILLIAMS VSOP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14,500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JAMESON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115,000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JAMESON BLACK BARREL NIG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85,000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JAMESON NIG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50,000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MAGIC MOMENT 1.75L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50,000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MONKEYSHOULDER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117,000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TEELING WHISKEY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112,000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WILLIAM LAWSONS 20CL SMALL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8,500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WILLIAM LAWSONS 75CL BIG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Baskerville Old Face"/>
                        </a:rPr>
                        <a:t>30,000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RED LABEL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35,000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5791200" y="5029200"/>
          <a:ext cx="3048000" cy="1165860"/>
        </p:xfrm>
        <a:graphic>
          <a:graphicData uri="http://schemas.openxmlformats.org/drawingml/2006/table">
            <a:tbl>
              <a:tblPr/>
              <a:tblGrid>
                <a:gridCol w="2239691"/>
                <a:gridCol w="808309"/>
              </a:tblGrid>
              <a:tr h="2514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GIN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CAPTAIN MORGAN 75CL BIG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18,500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BARCADI BOTTLE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35,000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CHELSEA GIN BIG 75CL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10,000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GORDON 75CL BIG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17,500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GORDON SMALL 35CL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8,000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DRINK MENU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381000" y="1066800"/>
          <a:ext cx="1790700" cy="4343400"/>
        </p:xfrm>
        <a:graphic>
          <a:graphicData uri="http://schemas.openxmlformats.org/drawingml/2006/table">
            <a:tbl>
              <a:tblPr/>
              <a:tblGrid>
                <a:gridCol w="1346200"/>
                <a:gridCol w="444500"/>
              </a:tblGrid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WINE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4TH STREET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20,000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B&amp;G MERLOT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30,000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B&amp;G(CUVEE SPECIALE)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25,000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FOUR COUSIN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25,000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FOUR COUSIN NATURAL SWEET RED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25,000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FOUR COUSIN SWEET WHITE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32,000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HECTARE RED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35,000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LOUIS DE MELAC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30,000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SAGURA VIUDAS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20,000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PALMWINE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20,000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PLAISIR DE MERLE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45,000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WHISTLING DUCK OUTBAR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40,000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BG CAB/SAV RESERVE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40,000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WHISTLING DUCK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40,000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200400" y="1219200"/>
          <a:ext cx="1828800" cy="5257804"/>
        </p:xfrm>
        <a:graphic>
          <a:graphicData uri="http://schemas.openxmlformats.org/drawingml/2006/table">
            <a:tbl>
              <a:tblPr/>
              <a:tblGrid>
                <a:gridCol w="1171254"/>
                <a:gridCol w="657546"/>
              </a:tblGrid>
              <a:tr h="26297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SOFT DRINKS</a:t>
                      </a:r>
                    </a:p>
                  </a:txBody>
                  <a:tcPr marL="6186" marR="6186" marT="6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125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AMSTEL CAN</a:t>
                      </a:r>
                    </a:p>
                  </a:txBody>
                  <a:tcPr marL="6186" marR="6186" marT="6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1,500</a:t>
                      </a:r>
                    </a:p>
                  </a:txBody>
                  <a:tcPr marL="6186" marR="6186" marT="6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37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AMSTEL MALTA</a:t>
                      </a:r>
                    </a:p>
                  </a:txBody>
                  <a:tcPr marL="6186" marR="6186" marT="6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1,500</a:t>
                      </a:r>
                    </a:p>
                  </a:txBody>
                  <a:tcPr marL="6186" marR="6186" marT="6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25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COKE</a:t>
                      </a:r>
                    </a:p>
                  </a:txBody>
                  <a:tcPr marL="6186" marR="6186" marT="6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1,000</a:t>
                      </a:r>
                    </a:p>
                  </a:txBody>
                  <a:tcPr marL="6186" marR="6186" marT="6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25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COKE CAN</a:t>
                      </a:r>
                    </a:p>
                  </a:txBody>
                  <a:tcPr marL="6186" marR="6186" marT="6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1,000</a:t>
                      </a:r>
                    </a:p>
                  </a:txBody>
                  <a:tcPr marL="6186" marR="6186" marT="6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25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COKE ZERO</a:t>
                      </a:r>
                    </a:p>
                  </a:txBody>
                  <a:tcPr marL="6186" marR="6186" marT="6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1,500</a:t>
                      </a:r>
                    </a:p>
                  </a:txBody>
                  <a:tcPr marL="6186" marR="6186" marT="6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25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FANTA</a:t>
                      </a:r>
                    </a:p>
                  </a:txBody>
                  <a:tcPr marL="6186" marR="6186" marT="6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1,000</a:t>
                      </a:r>
                    </a:p>
                  </a:txBody>
                  <a:tcPr marL="6186" marR="6186" marT="6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25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FAYROUZ</a:t>
                      </a:r>
                    </a:p>
                  </a:txBody>
                  <a:tcPr marL="6186" marR="6186" marT="6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1,500</a:t>
                      </a:r>
                    </a:p>
                  </a:txBody>
                  <a:tcPr marL="6186" marR="6186" marT="6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25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MALTA CAN</a:t>
                      </a:r>
                    </a:p>
                  </a:txBody>
                  <a:tcPr marL="6186" marR="6186" marT="6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1,500</a:t>
                      </a:r>
                    </a:p>
                  </a:txBody>
                  <a:tcPr marL="6186" marR="6186" marT="6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37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MALTA GUINNESS</a:t>
                      </a:r>
                    </a:p>
                  </a:txBody>
                  <a:tcPr marL="6186" marR="6186" marT="6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1,500</a:t>
                      </a:r>
                    </a:p>
                  </a:txBody>
                  <a:tcPr marL="6186" marR="6186" marT="6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25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MALTINA</a:t>
                      </a:r>
                    </a:p>
                  </a:txBody>
                  <a:tcPr marL="6186" marR="6186" marT="6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1,500</a:t>
                      </a:r>
                    </a:p>
                  </a:txBody>
                  <a:tcPr marL="6186" marR="6186" marT="6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25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MALTINA CAN</a:t>
                      </a:r>
                    </a:p>
                  </a:txBody>
                  <a:tcPr marL="6186" marR="6186" marT="6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1,500</a:t>
                      </a:r>
                    </a:p>
                  </a:txBody>
                  <a:tcPr marL="6186" marR="6186" marT="6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37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SCHWEPPES CHAPMAN</a:t>
                      </a:r>
                    </a:p>
                  </a:txBody>
                  <a:tcPr marL="6186" marR="6186" marT="6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2,000</a:t>
                      </a:r>
                    </a:p>
                  </a:txBody>
                  <a:tcPr marL="6186" marR="6186" marT="6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37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SCHWEPPES CHAPMAN CAN</a:t>
                      </a:r>
                    </a:p>
                  </a:txBody>
                  <a:tcPr marL="6186" marR="6186" marT="6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1,000</a:t>
                      </a:r>
                    </a:p>
                  </a:txBody>
                  <a:tcPr marL="6186" marR="6186" marT="6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37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SCHWEPPES MOJITO</a:t>
                      </a:r>
                    </a:p>
                  </a:txBody>
                  <a:tcPr marL="6186" marR="6186" marT="6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2,000</a:t>
                      </a:r>
                    </a:p>
                  </a:txBody>
                  <a:tcPr marL="6186" marR="6186" marT="6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37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SCHWEPPES MOJITO CAN</a:t>
                      </a:r>
                    </a:p>
                  </a:txBody>
                  <a:tcPr marL="6186" marR="6186" marT="6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1,000</a:t>
                      </a:r>
                    </a:p>
                  </a:txBody>
                  <a:tcPr marL="6186" marR="6186" marT="6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37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SCHWEPPES PINEAPPLE</a:t>
                      </a:r>
                    </a:p>
                  </a:txBody>
                  <a:tcPr marL="6186" marR="6186" marT="6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2,000</a:t>
                      </a:r>
                    </a:p>
                  </a:txBody>
                  <a:tcPr marL="6186" marR="6186" marT="6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37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VITAMILK DRINK</a:t>
                      </a:r>
                    </a:p>
                  </a:txBody>
                  <a:tcPr marL="6186" marR="6186" marT="6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4,000</a:t>
                      </a:r>
                    </a:p>
                  </a:txBody>
                  <a:tcPr marL="6186" marR="6186" marT="6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25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WATER BIG</a:t>
                      </a:r>
                    </a:p>
                  </a:txBody>
                  <a:tcPr marL="6186" marR="6186" marT="6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1,200</a:t>
                      </a:r>
                    </a:p>
                  </a:txBody>
                  <a:tcPr marL="6186" marR="6186" marT="6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25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WATER SMALL</a:t>
                      </a:r>
                    </a:p>
                  </a:txBody>
                  <a:tcPr marL="6186" marR="6186" marT="6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500</a:t>
                      </a:r>
                    </a:p>
                  </a:txBody>
                  <a:tcPr marL="6186" marR="6186" marT="6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943600" y="1219200"/>
          <a:ext cx="2743200" cy="3352798"/>
        </p:xfrm>
        <a:graphic>
          <a:graphicData uri="http://schemas.openxmlformats.org/drawingml/2006/table">
            <a:tbl>
              <a:tblPr/>
              <a:tblGrid>
                <a:gridCol w="2133600"/>
                <a:gridCol w="609600"/>
              </a:tblGrid>
              <a:tr h="28153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CHAMPAGNE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75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ANDRE BRUT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30,000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75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ANDRE ROSE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30,000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950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GIACOBAZZI MOSCATO ROSE BLUE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30,000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950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GIACOBAZZI MOSCATO ROSE PINK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30,000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950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GIACOBAZZI MOSCATO ROSE WHITE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30,000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75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MARTINI BRUT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33,000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75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MARTINI EXTRA DRY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33,000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75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MARTINI PROSECCO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30,000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75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MARTINI PROSECCO ROSE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33,000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75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MARTINI ROSE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30,000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75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SAGURA VIUDAS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25,000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751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VEUVE DE VERNAY ICE ROSE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30,000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5943600" y="4800600"/>
          <a:ext cx="2209800" cy="1531620"/>
        </p:xfrm>
        <a:graphic>
          <a:graphicData uri="http://schemas.openxmlformats.org/drawingml/2006/table">
            <a:tbl>
              <a:tblPr/>
              <a:tblGrid>
                <a:gridCol w="1600200"/>
                <a:gridCol w="609600"/>
              </a:tblGrid>
              <a:tr h="2514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Energy Drink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BLACK BULLET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4,000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CLIMAX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2,000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MONSTER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POWER HORSE BIG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4,000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POWER HORSE SMALL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3,500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PREDATOR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2,000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RED BULL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4,500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381000" y="5638800"/>
          <a:ext cx="1765300" cy="777240"/>
        </p:xfrm>
        <a:graphic>
          <a:graphicData uri="http://schemas.openxmlformats.org/drawingml/2006/table">
            <a:tbl>
              <a:tblPr/>
              <a:tblGrid>
                <a:gridCol w="1157885"/>
                <a:gridCol w="607415"/>
              </a:tblGrid>
              <a:tr h="25146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SMOKES/SHISHA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Cigarettes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500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SHISHA any Flavour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5,000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Algerian" pitchFamily="82" charset="0"/>
              </a:rPr>
              <a:t>DRINK MENU</a:t>
            </a:r>
            <a:endParaRPr lang="en-US" dirty="0"/>
          </a:p>
        </p:txBody>
      </p:sp>
      <p:graphicFrame>
        <p:nvGraphicFramePr>
          <p:cNvPr id="17" name="Content Placeholder 16"/>
          <p:cNvGraphicFramePr>
            <a:graphicFrameLocks noGrp="1"/>
          </p:cNvGraphicFramePr>
          <p:nvPr>
            <p:ph idx="1"/>
          </p:nvPr>
        </p:nvGraphicFramePr>
        <p:xfrm>
          <a:off x="381000" y="882810"/>
          <a:ext cx="1625176" cy="5746591"/>
        </p:xfrm>
        <a:graphic>
          <a:graphicData uri="http://schemas.openxmlformats.org/drawingml/2006/table">
            <a:tbl>
              <a:tblPr/>
              <a:tblGrid>
                <a:gridCol w="1257212"/>
                <a:gridCol w="367964"/>
              </a:tblGrid>
              <a:tr h="18053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ALCOHOLIC COCKTAIL</a:t>
                      </a: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70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DROWSY DANA</a:t>
                      </a: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5,000</a:t>
                      </a: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38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Vodka, rum, tequila, gin, blue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latin typeface="Baskerville Old Face"/>
                        </a:rPr>
                        <a:t>curacao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, sweet, four mix, sprite, orange juice</a:t>
                      </a: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70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FAST AND FURIOUS</a:t>
                      </a: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7,000</a:t>
                      </a: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590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Vodka, gin, rum, tequila, orange juice, blue curacao, sprite</a:t>
                      </a: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70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442311"/>
                          </a:solidFill>
                          <a:latin typeface="Algerian"/>
                        </a:rPr>
                        <a:t>THE DEVIL TAIL</a:t>
                      </a: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7,000</a:t>
                      </a: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612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442311"/>
                          </a:solidFill>
                          <a:latin typeface="Baskerville Old Face"/>
                        </a:rPr>
                        <a:t>vodka, white rum, tequila, syrup, pineapple juice, orange/ lemon juice</a:t>
                      </a: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70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CAPRINIYA</a:t>
                      </a: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5,000</a:t>
                      </a: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235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Vodka, brown sugar, lemon wedges</a:t>
                      </a: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70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KAMIKAZE</a:t>
                      </a: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5,000</a:t>
                      </a: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2354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Vodka, Triple sec, lemon juice</a:t>
                      </a: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70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WILD SEX</a:t>
                      </a: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5,000</a:t>
                      </a: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59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442311"/>
                          </a:solidFill>
                          <a:latin typeface="Baskerville Old Face"/>
                        </a:rPr>
                        <a:t>Vodka, watermelon juice, genadie syrup</a:t>
                      </a: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1" i="0" u="none" strike="noStrike">
                        <a:solidFill>
                          <a:srgbClr val="442311"/>
                        </a:solidFill>
                        <a:latin typeface="Baskerville Old Face"/>
                      </a:endParaRP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70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442311"/>
                          </a:solidFill>
                          <a:latin typeface="Algerian"/>
                        </a:rPr>
                        <a:t>JAGER NEGRONI</a:t>
                      </a: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7,000</a:t>
                      </a: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38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Vodka, watermelon juice, genadie, syrup, Gin, martin rosso, jagermeister, campari</a:t>
                      </a: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70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WET JUICY PUSSY</a:t>
                      </a: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5,000</a:t>
                      </a: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590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442311"/>
                          </a:solidFill>
                          <a:latin typeface="Baskerville Old Face"/>
                        </a:rPr>
                        <a:t>white rum, gold rum, vodka, banana syrup, cream, orange juice</a:t>
                      </a: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70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442311"/>
                          </a:solidFill>
                          <a:latin typeface="Algerian"/>
                        </a:rPr>
                        <a:t>SINGAPORE SUNG</a:t>
                      </a: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5,000</a:t>
                      </a: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235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543828"/>
                          </a:solidFill>
                          <a:latin typeface="Baskerville Old Face"/>
                        </a:rPr>
                        <a:t>gin, </a:t>
                      </a:r>
                      <a:r>
                        <a:rPr lang="en-US" sz="700" b="0" i="0" u="none" strike="noStrike">
                          <a:solidFill>
                            <a:srgbClr val="442311"/>
                          </a:solidFill>
                          <a:latin typeface="Baskerville Old Face"/>
                        </a:rPr>
                        <a:t>cointrean, pineapple juice</a:t>
                      </a:r>
                      <a:endParaRPr lang="en-US" sz="700" b="0" i="0" u="none" strike="noStrike">
                        <a:solidFill>
                          <a:srgbClr val="543828"/>
                        </a:solidFill>
                        <a:latin typeface="Baskerville Old Face"/>
                      </a:endParaRP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70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442311"/>
                          </a:solidFill>
                          <a:latin typeface="Algerian"/>
                        </a:rPr>
                        <a:t>APPLE MARTINI </a:t>
                      </a: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5,000</a:t>
                      </a: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590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442311"/>
                          </a:solidFill>
                          <a:latin typeface="Baskerville Old Face"/>
                        </a:rPr>
                        <a:t>martini dry apple syrup, vodka, lemon juice</a:t>
                      </a: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70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442311"/>
                          </a:solidFill>
                          <a:latin typeface="Algerian"/>
                        </a:rPr>
                        <a:t>COSMOPOLITIAN </a:t>
                      </a: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5,000</a:t>
                      </a: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590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 err="1">
                          <a:solidFill>
                            <a:srgbClr val="442311"/>
                          </a:solidFill>
                          <a:latin typeface="Baskerville Old Face"/>
                        </a:rPr>
                        <a:t>vodka,cointrean</a:t>
                      </a:r>
                      <a:r>
                        <a:rPr lang="en-US" sz="700" b="0" i="0" u="none" strike="noStrike" dirty="0">
                          <a:solidFill>
                            <a:srgbClr val="442311"/>
                          </a:solidFill>
                          <a:latin typeface="Baskerville Old Face"/>
                        </a:rPr>
                        <a:t>, lemon, juice, cranberry juice</a:t>
                      </a: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70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442311"/>
                          </a:solidFill>
                          <a:latin typeface="Algerian"/>
                        </a:rPr>
                        <a:t>TEQUILA SUNRISE </a:t>
                      </a: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5,000</a:t>
                      </a: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590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442311"/>
                          </a:solidFill>
                          <a:latin typeface="Baskerville Old Face"/>
                        </a:rPr>
                        <a:t>Tequila, orange juice, lemon juice, grenadine syrup</a:t>
                      </a: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70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442311"/>
                          </a:solidFill>
                          <a:latin typeface="Algerian"/>
                        </a:rPr>
                        <a:t>BLUE LAGOON </a:t>
                      </a: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5,000</a:t>
                      </a: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23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442311"/>
                          </a:solidFill>
                          <a:latin typeface="Baskerville Old Face"/>
                        </a:rPr>
                        <a:t>vodka, blue </a:t>
                      </a:r>
                      <a:r>
                        <a:rPr lang="en-US" sz="700" b="0" i="0" u="none" strike="noStrike" dirty="0" err="1">
                          <a:solidFill>
                            <a:srgbClr val="442311"/>
                          </a:solidFill>
                          <a:latin typeface="Baskerville Old Face"/>
                        </a:rPr>
                        <a:t>curacao</a:t>
                      </a:r>
                      <a:r>
                        <a:rPr lang="en-US" sz="700" b="0" i="0" u="none" strike="noStrike" dirty="0">
                          <a:solidFill>
                            <a:srgbClr val="442311"/>
                          </a:solidFill>
                          <a:latin typeface="Baskerville Old Face"/>
                        </a:rPr>
                        <a:t>, pineapple juice,</a:t>
                      </a: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1" i="0" u="none" strike="noStrike">
                        <a:solidFill>
                          <a:srgbClr val="442311"/>
                        </a:solidFill>
                        <a:latin typeface="Baskerville Old Face"/>
                      </a:endParaRP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968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442311"/>
                          </a:solidFill>
                          <a:latin typeface="Baskerville Old Face"/>
                        </a:rPr>
                        <a:t>lemon juice</a:t>
                      </a: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4600" marR="4600" marT="4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3124200" y="1143000"/>
          <a:ext cx="1828800" cy="4724402"/>
        </p:xfrm>
        <a:graphic>
          <a:graphicData uri="http://schemas.openxmlformats.org/drawingml/2006/table">
            <a:tbl>
              <a:tblPr/>
              <a:tblGrid>
                <a:gridCol w="1414732"/>
                <a:gridCol w="414068"/>
              </a:tblGrid>
              <a:tr h="1514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442311"/>
                          </a:solidFill>
                          <a:latin typeface="Algerian"/>
                        </a:rPr>
                        <a:t>LONG ISLAND ICE TEA</a:t>
                      </a: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7,000</a:t>
                      </a: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9260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442311"/>
                          </a:solidFill>
                          <a:latin typeface="Baskerville Old Face"/>
                        </a:rPr>
                        <a:t>Gin, vodka, tequill, rum, triple, sec, lemon juice, coke</a:t>
                      </a: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4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442311"/>
                          </a:solidFill>
                          <a:latin typeface="Algerian"/>
                        </a:rPr>
                        <a:t>SCREAMING ORGANSM</a:t>
                      </a: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7,000</a:t>
                      </a: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62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442311"/>
                          </a:solidFill>
                          <a:latin typeface="Baskerville Old Face"/>
                        </a:rPr>
                        <a:t>Vodka, kahlua, barteys, cream</a:t>
                      </a: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4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442311"/>
                          </a:solidFill>
                          <a:latin typeface="Algerian"/>
                        </a:rPr>
                        <a:t>MAI TAI </a:t>
                      </a: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5,000</a:t>
                      </a: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9260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442311"/>
                          </a:solidFill>
                          <a:latin typeface="Baskerville Old Face"/>
                        </a:rPr>
                        <a:t>Bacardi, </a:t>
                      </a:r>
                      <a:r>
                        <a:rPr lang="en-US" sz="700" b="0" i="0" u="none" strike="noStrike">
                          <a:solidFill>
                            <a:srgbClr val="543828"/>
                          </a:solidFill>
                          <a:latin typeface="Baskerville Old Face"/>
                        </a:rPr>
                        <a:t>gold, </a:t>
                      </a:r>
                      <a:r>
                        <a:rPr lang="en-US" sz="700" b="0" i="0" u="none" strike="noStrike">
                          <a:solidFill>
                            <a:srgbClr val="442311"/>
                          </a:solidFill>
                          <a:latin typeface="Baskerville Old Face"/>
                        </a:rPr>
                        <a:t>bacardiwhite, apricot brandy, lemon juice</a:t>
                      </a: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4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442311"/>
                          </a:solidFill>
                          <a:latin typeface="Algerian"/>
                        </a:rPr>
                        <a:t>PINA COLADA</a:t>
                      </a: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5,000</a:t>
                      </a: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58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442311"/>
                          </a:solidFill>
                          <a:latin typeface="Baskerville Old Face"/>
                        </a:rPr>
                        <a:t>Rum, malibu, pineapple juice, coconut </a:t>
                      </a: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62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442311"/>
                          </a:solidFill>
                          <a:latin typeface="Baskerville Old Face"/>
                        </a:rPr>
                        <a:t>cream, coconut milk</a:t>
                      </a: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4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442311"/>
                          </a:solidFill>
                          <a:latin typeface="Algerian"/>
                        </a:rPr>
                        <a:t>MANHATTAN</a:t>
                      </a: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5,000</a:t>
                      </a: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9260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442311"/>
                          </a:solidFill>
                          <a:latin typeface="Baskerville Old Face"/>
                        </a:rPr>
                        <a:t>Sweet vermouth, angostura bitters, Wiskey</a:t>
                      </a: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4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442311"/>
                          </a:solidFill>
                          <a:latin typeface="Algerian"/>
                        </a:rPr>
                        <a:t>MAGARITA </a:t>
                      </a: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5,000</a:t>
                      </a: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629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442311"/>
                          </a:solidFill>
                          <a:latin typeface="Baskerville Old Face"/>
                        </a:rPr>
                        <a:t>Tequila, lemon juice, triple sec</a:t>
                      </a: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4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442311"/>
                          </a:solidFill>
                          <a:latin typeface="Algerian"/>
                        </a:rPr>
                        <a:t>WHISKEY SOUR</a:t>
                      </a: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62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442311"/>
                          </a:solidFill>
                          <a:latin typeface="Baskerville Old Face"/>
                        </a:rPr>
                        <a:t>Whiskey, egg white, lemon juice, simple </a:t>
                      </a: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62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442311"/>
                          </a:solidFill>
                          <a:latin typeface="Baskerville Old Face"/>
                        </a:rPr>
                        <a:t>syrup</a:t>
                      </a: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4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442311"/>
                          </a:solidFill>
                          <a:latin typeface="Algerian"/>
                        </a:rPr>
                        <a:t>MOJITO</a:t>
                      </a: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5,000</a:t>
                      </a: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629"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b="0" i="0" u="none" strike="noStrike">
                          <a:solidFill>
                            <a:srgbClr val="442311"/>
                          </a:solidFill>
                          <a:latin typeface="Baskerville Old Face"/>
                        </a:rPr>
                        <a:t>Rum, mint leaves, lemon juice soda</a:t>
                      </a: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4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442311"/>
                          </a:solidFill>
                          <a:latin typeface="Algerian"/>
                        </a:rPr>
                        <a:t>PORNSTAR MARTINI</a:t>
                      </a: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5,000</a:t>
                      </a: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21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442311"/>
                          </a:solidFill>
                          <a:latin typeface="Baskerville Old Face"/>
                        </a:rPr>
                        <a:t>Vanilla vodka, passion fruit pure-lime juice, egg white, proseceo</a:t>
                      </a: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4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442311"/>
                          </a:solidFill>
                          <a:latin typeface="Algerian"/>
                        </a:rPr>
                        <a:t>MIMOSA</a:t>
                      </a: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5,000</a:t>
                      </a: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62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442311"/>
                          </a:solidFill>
                          <a:latin typeface="Baskerville Old Face"/>
                        </a:rPr>
                        <a:t>orange juice, champagne</a:t>
                      </a: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4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442311"/>
                          </a:solidFill>
                          <a:latin typeface="Algerian"/>
                        </a:rPr>
                        <a:t>STRAWBERRY DAIQUIRI</a:t>
                      </a: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5,000</a:t>
                      </a: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21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442311"/>
                          </a:solidFill>
                          <a:latin typeface="Baskerville Old Face"/>
                        </a:rPr>
                        <a:t>Strawberry fruit, lemon juice, simple syrup, rum</a:t>
                      </a: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4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442311"/>
                          </a:solidFill>
                          <a:latin typeface="Algerian"/>
                        </a:rPr>
                        <a:t>Coffee and whisky</a:t>
                      </a: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5,000</a:t>
                      </a: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4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42210F"/>
                          </a:solidFill>
                          <a:latin typeface="Algerian"/>
                        </a:rPr>
                        <a:t>ALEXANDER</a:t>
                      </a: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4,000</a:t>
                      </a: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9260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latin typeface="Baskerville Old Face"/>
                        </a:rPr>
                        <a:t>khalua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 coffee liquor, Irish cream,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latin typeface="Baskerville Old Face"/>
                        </a:rPr>
                        <a:t>Millk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, Vodka, Peanut butter</a:t>
                      </a: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4827" marR="4827" marT="4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5943600" y="1143000"/>
          <a:ext cx="2117915" cy="4724401"/>
        </p:xfrm>
        <a:graphic>
          <a:graphicData uri="http://schemas.openxmlformats.org/drawingml/2006/table">
            <a:tbl>
              <a:tblPr/>
              <a:tblGrid>
                <a:gridCol w="1638387"/>
                <a:gridCol w="479528"/>
              </a:tblGrid>
              <a:tr h="18231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rgbClr val="42210F"/>
                          </a:solidFill>
                          <a:latin typeface="Algerian"/>
                        </a:rPr>
                        <a:t>ANUBIS</a:t>
                      </a:r>
                    </a:p>
                  </a:txBody>
                  <a:tcPr marL="5994" marR="5994" marT="59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7,000</a:t>
                      </a:r>
                    </a:p>
                  </a:txBody>
                  <a:tcPr marL="5994" marR="5994" marT="59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412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Whiskey, tequila, vodka, gin, rum, stout beer, trophy beer, syrup</a:t>
                      </a:r>
                    </a:p>
                  </a:txBody>
                  <a:tcPr marL="5994" marR="5994" marT="59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5994" marR="5994" marT="59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31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B52</a:t>
                      </a:r>
                    </a:p>
                  </a:txBody>
                  <a:tcPr marL="5994" marR="5994" marT="59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3,000</a:t>
                      </a:r>
                    </a:p>
                  </a:txBody>
                  <a:tcPr marL="5994" marR="5994" marT="59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0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Tripple sec, Khalua, Baileys</a:t>
                      </a:r>
                    </a:p>
                  </a:txBody>
                  <a:tcPr marL="5994" marR="5994" marT="59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5994" marR="5994" marT="59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31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BLACK RUSSIAN</a:t>
                      </a:r>
                    </a:p>
                  </a:txBody>
                  <a:tcPr marL="5994" marR="5994" marT="59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4,000</a:t>
                      </a:r>
                    </a:p>
                  </a:txBody>
                  <a:tcPr marL="5994" marR="5994" marT="59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0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Vodka, Khalua, Coke</a:t>
                      </a:r>
                    </a:p>
                  </a:txBody>
                  <a:tcPr marL="5994" marR="5994" marT="59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5994" marR="5994" marT="59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31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BOHEMIAN BLUE</a:t>
                      </a:r>
                    </a:p>
                  </a:txBody>
                  <a:tcPr marL="5994" marR="5994" marT="59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5,500</a:t>
                      </a:r>
                    </a:p>
                  </a:txBody>
                  <a:tcPr marL="5994" marR="5994" marT="59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4122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Malibu, Rum, Vodka, Lemonade, Blue Curacao</a:t>
                      </a:r>
                    </a:p>
                  </a:txBody>
                  <a:tcPr marL="5994" marR="5994" marT="59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5994" marR="5994" marT="59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31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BOHEMIAN FIRE</a:t>
                      </a:r>
                    </a:p>
                  </a:txBody>
                  <a:tcPr marL="5994" marR="5994" marT="59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2,500</a:t>
                      </a:r>
                    </a:p>
                  </a:txBody>
                  <a:tcPr marL="5994" marR="5994" marT="59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0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Triple sec, khalua</a:t>
                      </a:r>
                    </a:p>
                  </a:txBody>
                  <a:tcPr marL="5994" marR="5994" marT="59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5994" marR="5994" marT="59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31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BOHEMIAN HIBBISCUS</a:t>
                      </a:r>
                    </a:p>
                  </a:txBody>
                  <a:tcPr marL="5994" marR="5994" marT="59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5,000</a:t>
                      </a:r>
                    </a:p>
                  </a:txBody>
                  <a:tcPr marL="5994" marR="5994" marT="59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029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Vodka, Rum, Gin, Tequila, Fresh lemon juice, gresh ginger juice, zobo</a:t>
                      </a:r>
                    </a:p>
                  </a:txBody>
                  <a:tcPr marL="5994" marR="5994" marT="59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5994" marR="5994" marT="59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31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CASA GUAVA</a:t>
                      </a:r>
                    </a:p>
                  </a:txBody>
                  <a:tcPr marL="5994" marR="5994" marT="59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5,000</a:t>
                      </a:r>
                    </a:p>
                  </a:txBody>
                  <a:tcPr marL="5994" marR="5994" marT="59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4122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Tequila, vodka, rum, guava juice, lemonade</a:t>
                      </a:r>
                    </a:p>
                  </a:txBody>
                  <a:tcPr marL="5994" marR="5994" marT="59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5994" marR="5994" marT="59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31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LYNCHBURG LEMONADE</a:t>
                      </a:r>
                    </a:p>
                  </a:txBody>
                  <a:tcPr marL="5994" marR="5994" marT="59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6,000</a:t>
                      </a:r>
                    </a:p>
                  </a:txBody>
                  <a:tcPr marL="5994" marR="5994" marT="59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412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Bourbon, triple sec, lemonade, lime, brown sugar</a:t>
                      </a:r>
                    </a:p>
                  </a:txBody>
                  <a:tcPr marL="5994" marR="5994" marT="59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5994" marR="5994" marT="59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31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FLAMING CYRIL</a:t>
                      </a:r>
                    </a:p>
                  </a:txBody>
                  <a:tcPr marL="5994" marR="5994" marT="59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3,000</a:t>
                      </a:r>
                    </a:p>
                  </a:txBody>
                  <a:tcPr marL="5994" marR="5994" marT="59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412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Youghurt, triple sec, Grenadine, blue curacao</a:t>
                      </a:r>
                    </a:p>
                  </a:txBody>
                  <a:tcPr marL="5994" marR="5994" marT="59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5994" marR="5994" marT="59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31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TIPSY TAPPER</a:t>
                      </a:r>
                    </a:p>
                  </a:txBody>
                  <a:tcPr marL="5994" marR="5994" marT="59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5,000</a:t>
                      </a:r>
                    </a:p>
                  </a:txBody>
                  <a:tcPr marL="5994" marR="5994" marT="59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412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Fresh pineapple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Baskerville Old Face"/>
                        </a:rPr>
                        <a:t>juce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,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Baskerville Old Face"/>
                        </a:rPr>
                        <a:t>palmwine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, rum simple syrup, lime</a:t>
                      </a:r>
                    </a:p>
                  </a:txBody>
                  <a:tcPr marL="5994" marR="5994" marT="59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5994" marR="5994" marT="59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DRINK MENU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685800"/>
          <a:ext cx="2692400" cy="3200397"/>
        </p:xfrm>
        <a:graphic>
          <a:graphicData uri="http://schemas.openxmlformats.org/drawingml/2006/table">
            <a:tbl>
              <a:tblPr/>
              <a:tblGrid>
                <a:gridCol w="2082800"/>
                <a:gridCol w="609600"/>
              </a:tblGrid>
              <a:tr h="60007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NON ACHOLOIC COCKTAIL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39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Virgin Colada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3,500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39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Virgin Mojijo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3,500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39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Chapman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39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Virgin daiquiri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3,500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39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Bohemian shandy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3,500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39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Chapman mocktail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3,500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39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Coke can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1,000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39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Colabi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4,000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39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Fruit galore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39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Ginger delight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3,000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39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Little ruby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3,500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" y="3962400"/>
          <a:ext cx="2667000" cy="2689860"/>
        </p:xfrm>
        <a:graphic>
          <a:graphicData uri="http://schemas.openxmlformats.org/drawingml/2006/table">
            <a:tbl>
              <a:tblPr/>
              <a:tblGrid>
                <a:gridCol w="2322871"/>
                <a:gridCol w="344129"/>
              </a:tblGrid>
              <a:tr h="76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MILK SHAKE/SMOOTHIES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APPLE, PINEAPPLE BANANA, PAWPAW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3,500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AVOCADO, PAWPAW, APPLE AND BANANA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3,500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BANANA MILKSHAKE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5,000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BANANA STRAWBERRY DELIGHT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5,000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BANANA, PINEAPPLE, WATERMELON PAWPAW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3,500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CHOCOLATE MILKSHAKE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5,000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MANGO BANANA, PINEAPPLE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3,500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PAWPAW, AVOCADO, BANANA, WATERMELON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3,500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VANILLA MILKSHAKE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3,500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STRAWBERRY MILKSHAKE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5,000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019800" y="1219200"/>
          <a:ext cx="2654300" cy="3451860"/>
        </p:xfrm>
        <a:graphic>
          <a:graphicData uri="http://schemas.openxmlformats.org/drawingml/2006/table">
            <a:tbl>
              <a:tblPr/>
              <a:tblGrid>
                <a:gridCol w="2044700"/>
                <a:gridCol w="609600"/>
              </a:tblGrid>
              <a:tr h="2514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SHOTS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BOLS SHOTS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BARDINET TRIPPLE SEC SHOTS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1,500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BARCADI SHOTS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CAMPARI SHOT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GORDON SHOT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GRENADINE SHOTS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500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KAHLUA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500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MAGIC MOMENT SHOT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MALIBU SHOT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2,000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SIERRA TEQUILA SHOTS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2,000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SIERRA TROPICAL CHILLE SHOTS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2,000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SIROP SPORT NOIXDECOCO SHOT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500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SIROP SPORT VANILLE SHOT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500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SMIRNOFF TRIPLE DISTILLED SHOT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1,000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lgerian" pitchFamily="82" charset="0"/>
              </a:rPr>
              <a:t>THE BOHEMIAN LOUNGE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7200" dirty="0" smtClean="0">
                <a:latin typeface="Algerian" pitchFamily="82" charset="0"/>
              </a:rPr>
              <a:t>FOOD MENU</a:t>
            </a:r>
            <a:endParaRPr lang="en-US" sz="7200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FOOD MENU</a:t>
            </a:r>
            <a:endParaRPr lang="en-US" dirty="0">
              <a:latin typeface="Algerian" pitchFamily="82" charset="0"/>
            </a:endParaRP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</p:nvPr>
        </p:nvGraphicFramePr>
        <p:xfrm>
          <a:off x="3048000" y="1143000"/>
          <a:ext cx="3200400" cy="304800"/>
        </p:xfrm>
        <a:graphic>
          <a:graphicData uri="http://schemas.openxmlformats.org/drawingml/2006/table">
            <a:tbl>
              <a:tblPr/>
              <a:tblGrid>
                <a:gridCol w="3200400"/>
              </a:tblGrid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Agency FB"/>
                        </a:rPr>
                        <a:t>A CHOICE OF CHIPS OR RICE CAN BE PICKED FROM RICE SECTION OR CHIPS FORM THE  EXTRA OR SIDES FOR ADDITIONAL COST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304800" y="1447800"/>
          <a:ext cx="3599114" cy="5105401"/>
        </p:xfrm>
        <a:graphic>
          <a:graphicData uri="http://schemas.openxmlformats.org/drawingml/2006/table">
            <a:tbl>
              <a:tblPr/>
              <a:tblGrid>
                <a:gridCol w="2999262"/>
                <a:gridCol w="599852"/>
              </a:tblGrid>
              <a:tr h="31084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STARTER MENU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Buffalo Wings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7,000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wings In buffalo sauce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Barbecue Chicken Wings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7,000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wings In berbecue sauce with green reel bell pepper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Garlic Chicken Wings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7,000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wings In garlic sauce, glaze with honey pepper flake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Plain Chicken Wings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7,000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Spring Roll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2,000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Chicken Spring Roll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3,000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Prawns in Mayo Spring Roll 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3,000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Sausage Roll 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3,000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Samosa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3,000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Shrimps Cocktail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4,000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Prawns in Chilli Saue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12,000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Spicy Snail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6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askerville Old Face"/>
                        </a:rPr>
                        <a:t>,000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86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Grilled snAil spiced in scotch bonnet pepper 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8,000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Pepper Steak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5,000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green pepper with shredded Steak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4876800" y="1828800"/>
          <a:ext cx="3657600" cy="1844040"/>
        </p:xfrm>
        <a:graphic>
          <a:graphicData uri="http://schemas.openxmlformats.org/drawingml/2006/table">
            <a:tbl>
              <a:tblPr/>
              <a:tblGrid>
                <a:gridCol w="3048000"/>
                <a:gridCol w="609600"/>
              </a:tblGrid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Chicken Escalope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6,000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breaded fry chicken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Chicken With Chili Sauce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6,000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Prawns With Chili Sauce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12,000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Shrimps With Hot Garlic Sauce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7,000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SMOKED CHICKEN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5,000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spicy Croaker fish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6,000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spicy Catfish Portion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6,000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Spicy Goat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6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askerville Old Face"/>
                        </a:rPr>
                        <a:t>,000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4876800" y="3886200"/>
          <a:ext cx="3657600" cy="2308860"/>
        </p:xfrm>
        <a:graphic>
          <a:graphicData uri="http://schemas.openxmlformats.org/drawingml/2006/table">
            <a:tbl>
              <a:tblPr/>
              <a:tblGrid>
                <a:gridCol w="3048000"/>
                <a:gridCol w="609600"/>
              </a:tblGrid>
              <a:tr h="2514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EXTRA AND SIDES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Fried Plantain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Fried Yam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2,000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Boiled Yam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2,000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Irish Potatoe chips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1,500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Yam chips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1,500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Sweet potatoe chips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1,500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Susage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500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Ketchup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500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Boiled Plantain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1,500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Egg sauce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2,500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FOOD MENU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0" y="1143000"/>
          <a:ext cx="3048000" cy="281940"/>
        </p:xfrm>
        <a:graphic>
          <a:graphicData uri="http://schemas.openxmlformats.org/drawingml/2006/table">
            <a:tbl>
              <a:tblPr/>
              <a:tblGrid>
                <a:gridCol w="3048000"/>
              </a:tblGrid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Agency FB"/>
                        </a:rPr>
                        <a:t>A CHOICE OF CHIPS OR RICE CAN BE PICKED FROM RICE SECTION OR CHIPS FORM THE  EXTRA OR SIDES FOR ADDITIONAL COST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" y="1371600"/>
          <a:ext cx="3632626" cy="4876802"/>
        </p:xfrm>
        <a:graphic>
          <a:graphicData uri="http://schemas.openxmlformats.org/drawingml/2006/table">
            <a:tbl>
              <a:tblPr/>
              <a:tblGrid>
                <a:gridCol w="3027188"/>
                <a:gridCol w="605438"/>
              </a:tblGrid>
              <a:tr h="29969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RICE MENU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2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Steak Fried Rice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askerville Old Face"/>
                        </a:rPr>
                        <a:t>5,500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Basmati rice,beef and veggiel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2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Chicken Fried Rice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askerville Old Face"/>
                        </a:rPr>
                        <a:t>5,500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Basmati rice, chic hen and veggie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2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Egg Fried Rice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askerville Old Face"/>
                        </a:rPr>
                        <a:t>5,500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CBasmati rice, egg and veggies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2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Shrimp Fried Rice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askerville Old Face"/>
                        </a:rPr>
                        <a:t>6,500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(Basmati rice, Shrimps and veggies)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2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The Bohemian Special Fried Rice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askerville Old Face"/>
                        </a:rPr>
                        <a:t>7,000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Basmatic rice , e</a:t>
                      </a: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gg, 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chicken, veg and steak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2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Steamed White Rice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3,000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2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Vegetable Fried Rice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4,000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Basmati rice and veggies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2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Jollof Rice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3,000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12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Rice in tomato pepper base sauce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2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Fried Rice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4,000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Basmati Rice sausage and veggies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2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Nigerian Native Fried Rice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4,000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Rice hide and dry rish in tomato pepper base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876800" y="1524000"/>
          <a:ext cx="3657600" cy="2590796"/>
        </p:xfrm>
        <a:graphic>
          <a:graphicData uri="http://schemas.openxmlformats.org/drawingml/2006/table">
            <a:tbl>
              <a:tblPr/>
              <a:tblGrid>
                <a:gridCol w="3048000"/>
                <a:gridCol w="609600"/>
              </a:tblGrid>
              <a:tr h="2821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NIGERIA FOOD MENU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863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Sea food okro</a:t>
                      </a:r>
                    </a:p>
                  </a:txBody>
                  <a:tcPr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8,000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863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Sea food Egusi</a:t>
                      </a:r>
                    </a:p>
                  </a:txBody>
                  <a:tcPr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8,000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863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Sea food ogbono</a:t>
                      </a:r>
                    </a:p>
                  </a:txBody>
                  <a:tcPr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8,000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863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Egusi</a:t>
                      </a:r>
                    </a:p>
                  </a:txBody>
                  <a:tcPr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3,000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863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Ogbono</a:t>
                      </a:r>
                    </a:p>
                  </a:txBody>
                  <a:tcPr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3,000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863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Okro</a:t>
                      </a:r>
                    </a:p>
                  </a:txBody>
                  <a:tcPr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3,000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863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Oha</a:t>
                      </a:r>
                    </a:p>
                  </a:txBody>
                  <a:tcPr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3,000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863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Bitter leaf</a:t>
                      </a:r>
                    </a:p>
                  </a:txBody>
                  <a:tcPr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3,000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863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Afang</a:t>
                      </a:r>
                    </a:p>
                  </a:txBody>
                  <a:tcPr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3,000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863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Edikaikong</a:t>
                      </a:r>
                    </a:p>
                  </a:txBody>
                  <a:tcPr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3,000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876800" y="4267200"/>
          <a:ext cx="3657600" cy="2057398"/>
        </p:xfrm>
        <a:graphic>
          <a:graphicData uri="http://schemas.openxmlformats.org/drawingml/2006/table">
            <a:tbl>
              <a:tblPr/>
              <a:tblGrid>
                <a:gridCol w="3048000"/>
                <a:gridCol w="609600"/>
              </a:tblGrid>
              <a:tr h="30583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PROTEIN</a:t>
                      </a:r>
                    </a:p>
                  </a:txBody>
                  <a:tcPr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US" sz="1200" b="0" i="0" u="none" strike="noStrike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224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BEEF</a:t>
                      </a:r>
                    </a:p>
                  </a:txBody>
                  <a:tcPr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4,000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224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CHICKEN</a:t>
                      </a:r>
                    </a:p>
                  </a:txBody>
                  <a:tcPr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5,000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224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EGG</a:t>
                      </a:r>
                    </a:p>
                  </a:txBody>
                  <a:tcPr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1,500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224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CROCKER FISH</a:t>
                      </a:r>
                    </a:p>
                  </a:txBody>
                  <a:tcPr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6,000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224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SNAIL</a:t>
                      </a:r>
                    </a:p>
                  </a:txBody>
                  <a:tcPr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6,000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224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lgerian"/>
                        </a:rPr>
                        <a:t>GOAT MET</a:t>
                      </a:r>
                    </a:p>
                  </a:txBody>
                  <a:tcPr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askerville Old Face"/>
                        </a:rPr>
                        <a:t>5,000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224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lgerian"/>
                        </a:rPr>
                        <a:t>TIGER PRAWN </a:t>
                      </a:r>
                    </a:p>
                  </a:txBody>
                  <a:tcPr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7,000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1943</Words>
  <Application>Microsoft Office PowerPoint</Application>
  <PresentationFormat>On-screen Show (4:3)</PresentationFormat>
  <Paragraphs>778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THE BOHEMIAN LOUNGE</vt:lpstr>
      <vt:lpstr>DRINK MENU</vt:lpstr>
      <vt:lpstr>DRINK MENU</vt:lpstr>
      <vt:lpstr>DRINK MENU</vt:lpstr>
      <vt:lpstr>DRINK MENU</vt:lpstr>
      <vt:lpstr>DRINK MENU</vt:lpstr>
      <vt:lpstr>THE BOHEMIAN LOUNGE</vt:lpstr>
      <vt:lpstr>FOOD MENU</vt:lpstr>
      <vt:lpstr>FOOD MENU</vt:lpstr>
      <vt:lpstr>FOOD MENU</vt:lpstr>
      <vt:lpstr>FOOD MENU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BOHEMIAN LOUNGE</dc:title>
  <dc:creator>ikens05@gmail.com</dc:creator>
  <cp:lastModifiedBy>ikens05@gmail.com</cp:lastModifiedBy>
  <cp:revision>51</cp:revision>
  <dcterms:created xsi:type="dcterms:W3CDTF">2025-03-08T19:45:01Z</dcterms:created>
  <dcterms:modified xsi:type="dcterms:W3CDTF">2025-04-07T01:59:01Z</dcterms:modified>
</cp:coreProperties>
</file>